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 Belmont" initials="MB" lastIdx="1" clrIdx="0">
    <p:extLst>
      <p:ext uri="{19B8F6BF-5375-455C-9EA6-DF929625EA0E}">
        <p15:presenceInfo xmlns:p15="http://schemas.microsoft.com/office/powerpoint/2012/main" userId="S::marcel@foodlogiq15.onmicrosoft.com::53a20c67-dd8c-41a6-b4e9-b57781f793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5"/>
    <p:restoredTop sz="71700"/>
  </p:normalViewPr>
  <p:slideViewPr>
    <p:cSldViewPr snapToGrid="0" snapToObjects="1">
      <p:cViewPr varScale="1">
        <p:scale>
          <a:sx n="80" d="100"/>
          <a:sy n="80" d="100"/>
        </p:scale>
        <p:origin x="2056"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C91682-6DB7-094C-BBB7-F7315C90A24C}" type="datetimeFigureOut">
              <a:rPr lang="en-US" smtClean="0"/>
              <a:t>9/13/19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10C6D-433B-314D-A9A3-C9A797A15430}" type="slidenum">
              <a:rPr lang="en-US" smtClean="0"/>
              <a:t>‹#›</a:t>
            </a:fld>
            <a:endParaRPr lang="en-US"/>
          </a:p>
        </p:txBody>
      </p:sp>
    </p:spTree>
    <p:extLst>
      <p:ext uri="{BB962C8B-B14F-4D97-AF65-F5344CB8AC3E}">
        <p14:creationId xmlns:p14="http://schemas.microsoft.com/office/powerpoint/2010/main" val="1759307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a:t>
            </a:r>
          </a:p>
          <a:p>
            <a:endParaRPr lang="en-US" dirty="0"/>
          </a:p>
          <a:p>
            <a:r>
              <a:rPr lang="en-US" dirty="0"/>
              <a:t>My name is Jean-Marcel Belmont and I am here to talk about Reverse Engineering tools that DevOps folks can use</a:t>
            </a:r>
          </a:p>
        </p:txBody>
      </p:sp>
      <p:sp>
        <p:nvSpPr>
          <p:cNvPr id="4" name="Slide Number Placeholder 3"/>
          <p:cNvSpPr>
            <a:spLocks noGrp="1"/>
          </p:cNvSpPr>
          <p:nvPr>
            <p:ph type="sldNum" sz="quarter" idx="5"/>
          </p:nvPr>
        </p:nvSpPr>
        <p:spPr/>
        <p:txBody>
          <a:bodyPr/>
          <a:lstStyle/>
          <a:p>
            <a:fld id="{3EB10C6D-433B-314D-A9A3-C9A797A15430}" type="slidenum">
              <a:rPr lang="en-US" smtClean="0"/>
              <a:t>1</a:t>
            </a:fld>
            <a:endParaRPr lang="en-US"/>
          </a:p>
        </p:txBody>
      </p:sp>
    </p:spTree>
    <p:extLst>
      <p:ext uri="{BB962C8B-B14F-4D97-AF65-F5344CB8AC3E}">
        <p14:creationId xmlns:p14="http://schemas.microsoft.com/office/powerpoint/2010/main" val="896514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here with analyze the binary executable and in particular we look at flag spaces in the binary executable </a:t>
            </a:r>
          </a:p>
          <a:p>
            <a:r>
              <a:rPr lang="en-US" dirty="0"/>
              <a:t>Then we look at all the strings that exist in the binary executable like we did with the strings command in the </a:t>
            </a:r>
            <a:r>
              <a:rPr lang="en-US" dirty="0" err="1"/>
              <a:t>unix</a:t>
            </a:r>
            <a:r>
              <a:rPr lang="en-US" dirty="0"/>
              <a:t> tools slide</a:t>
            </a:r>
          </a:p>
        </p:txBody>
      </p:sp>
      <p:sp>
        <p:nvSpPr>
          <p:cNvPr id="4" name="Slide Number Placeholder 3"/>
          <p:cNvSpPr>
            <a:spLocks noGrp="1"/>
          </p:cNvSpPr>
          <p:nvPr>
            <p:ph type="sldNum" sz="quarter" idx="5"/>
          </p:nvPr>
        </p:nvSpPr>
        <p:spPr/>
        <p:txBody>
          <a:bodyPr/>
          <a:lstStyle/>
          <a:p>
            <a:fld id="{3EB10C6D-433B-314D-A9A3-C9A797A15430}" type="slidenum">
              <a:rPr lang="en-US" smtClean="0"/>
              <a:t>10</a:t>
            </a:fld>
            <a:endParaRPr lang="en-US"/>
          </a:p>
        </p:txBody>
      </p:sp>
    </p:spTree>
    <p:extLst>
      <p:ext uri="{BB962C8B-B14F-4D97-AF65-F5344CB8AC3E}">
        <p14:creationId xmlns:p14="http://schemas.microsoft.com/office/powerpoint/2010/main" val="296373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list all the functions in the binary and then we run s to seek to the particular memory address and then we run pdf to </a:t>
            </a:r>
          </a:p>
          <a:p>
            <a:r>
              <a:rPr lang="en-US" dirty="0" err="1"/>
              <a:t>Dissassemble</a:t>
            </a:r>
            <a:r>
              <a:rPr lang="en-US" dirty="0"/>
              <a:t> and run a summary of the disassembly.</a:t>
            </a:r>
          </a:p>
          <a:p>
            <a:r>
              <a:rPr lang="en-US" dirty="0"/>
              <a:t>In the other screenshot we look at a visual representation of the memory addresses and are in vi mode like vim</a:t>
            </a:r>
          </a:p>
        </p:txBody>
      </p:sp>
      <p:sp>
        <p:nvSpPr>
          <p:cNvPr id="4" name="Slide Number Placeholder 3"/>
          <p:cNvSpPr>
            <a:spLocks noGrp="1"/>
          </p:cNvSpPr>
          <p:nvPr>
            <p:ph type="sldNum" sz="quarter" idx="5"/>
          </p:nvPr>
        </p:nvSpPr>
        <p:spPr/>
        <p:txBody>
          <a:bodyPr/>
          <a:lstStyle/>
          <a:p>
            <a:fld id="{3EB10C6D-433B-314D-A9A3-C9A797A15430}" type="slidenum">
              <a:rPr lang="en-US" smtClean="0"/>
              <a:t>11</a:t>
            </a:fld>
            <a:endParaRPr lang="en-US"/>
          </a:p>
        </p:txBody>
      </p:sp>
    </p:spTree>
    <p:extLst>
      <p:ext uri="{BB962C8B-B14F-4D97-AF65-F5344CB8AC3E}">
        <p14:creationId xmlns:p14="http://schemas.microsoft.com/office/powerpoint/2010/main" val="19451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enter the wide world of debuggers. There are many debuggers to choose from like </a:t>
            </a:r>
            <a:r>
              <a:rPr lang="en-US" dirty="0" err="1"/>
              <a:t>gdb</a:t>
            </a:r>
            <a:r>
              <a:rPr lang="en-US" dirty="0"/>
              <a:t>, </a:t>
            </a:r>
            <a:r>
              <a:rPr lang="en-US" dirty="0" err="1"/>
              <a:t>lldb</a:t>
            </a:r>
            <a:r>
              <a:rPr lang="en-US" dirty="0"/>
              <a:t> and others.</a:t>
            </a:r>
          </a:p>
          <a:p>
            <a:r>
              <a:rPr lang="en-US" dirty="0"/>
              <a:t>Debuggers are powerful ways to analyze how a binary executable works and more</a:t>
            </a:r>
          </a:p>
        </p:txBody>
      </p:sp>
      <p:sp>
        <p:nvSpPr>
          <p:cNvPr id="4" name="Slide Number Placeholder 3"/>
          <p:cNvSpPr>
            <a:spLocks noGrp="1"/>
          </p:cNvSpPr>
          <p:nvPr>
            <p:ph type="sldNum" sz="quarter" idx="5"/>
          </p:nvPr>
        </p:nvSpPr>
        <p:spPr/>
        <p:txBody>
          <a:bodyPr/>
          <a:lstStyle/>
          <a:p>
            <a:fld id="{3EB10C6D-433B-314D-A9A3-C9A797A15430}" type="slidenum">
              <a:rPr lang="en-US" smtClean="0"/>
              <a:t>12</a:t>
            </a:fld>
            <a:endParaRPr lang="en-US"/>
          </a:p>
        </p:txBody>
      </p:sp>
    </p:spTree>
    <p:extLst>
      <p:ext uri="{BB962C8B-B14F-4D97-AF65-F5344CB8AC3E}">
        <p14:creationId xmlns:p14="http://schemas.microsoft.com/office/powerpoint/2010/main" val="198236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looking at a program written in rust that naively implements the sieve of Eratosthenes which is an ancient mathematical algorithm to find prime numbers.</a:t>
            </a:r>
          </a:p>
          <a:p>
            <a:r>
              <a:rPr lang="en-US" dirty="0"/>
              <a:t>We will debug this program using the rust-</a:t>
            </a:r>
            <a:r>
              <a:rPr lang="en-US" dirty="0" err="1"/>
              <a:t>lldb</a:t>
            </a:r>
            <a:r>
              <a:rPr lang="en-US" dirty="0"/>
              <a:t> wrapper which wraps </a:t>
            </a:r>
            <a:r>
              <a:rPr lang="en-US" dirty="0" err="1"/>
              <a:t>lldb</a:t>
            </a:r>
            <a:r>
              <a:rPr lang="en-US" dirty="0"/>
              <a:t> calls so that you can debug with rust language source code.</a:t>
            </a:r>
          </a:p>
        </p:txBody>
      </p:sp>
      <p:sp>
        <p:nvSpPr>
          <p:cNvPr id="4" name="Slide Number Placeholder 3"/>
          <p:cNvSpPr>
            <a:spLocks noGrp="1"/>
          </p:cNvSpPr>
          <p:nvPr>
            <p:ph type="sldNum" sz="quarter" idx="5"/>
          </p:nvPr>
        </p:nvSpPr>
        <p:spPr/>
        <p:txBody>
          <a:bodyPr/>
          <a:lstStyle/>
          <a:p>
            <a:fld id="{3EB10C6D-433B-314D-A9A3-C9A797A15430}" type="slidenum">
              <a:rPr lang="en-US" smtClean="0"/>
              <a:t>13</a:t>
            </a:fld>
            <a:endParaRPr lang="en-US"/>
          </a:p>
        </p:txBody>
      </p:sp>
    </p:spTree>
    <p:extLst>
      <p:ext uri="{BB962C8B-B14F-4D97-AF65-F5344CB8AC3E}">
        <p14:creationId xmlns:p14="http://schemas.microsoft.com/office/powerpoint/2010/main" val="2663314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interactively starting rust-</a:t>
            </a:r>
            <a:r>
              <a:rPr lang="en-US" dirty="0" err="1"/>
              <a:t>lldb</a:t>
            </a:r>
            <a:r>
              <a:rPr lang="en-US" dirty="0"/>
              <a:t> for a sieve of Eratosthenes algorithm.</a:t>
            </a:r>
          </a:p>
          <a:p>
            <a:r>
              <a:rPr lang="en-US" dirty="0"/>
              <a:t>We are setting breakpoints, resuming execution and evaluating stack frame variables with rust-</a:t>
            </a:r>
            <a:r>
              <a:rPr lang="en-US" dirty="0" err="1"/>
              <a:t>lldb</a:t>
            </a:r>
            <a:r>
              <a:rPr lang="en-US" dirty="0"/>
              <a:t>.</a:t>
            </a:r>
          </a:p>
        </p:txBody>
      </p:sp>
      <p:sp>
        <p:nvSpPr>
          <p:cNvPr id="4" name="Slide Number Placeholder 3"/>
          <p:cNvSpPr>
            <a:spLocks noGrp="1"/>
          </p:cNvSpPr>
          <p:nvPr>
            <p:ph type="sldNum" sz="quarter" idx="5"/>
          </p:nvPr>
        </p:nvSpPr>
        <p:spPr/>
        <p:txBody>
          <a:bodyPr/>
          <a:lstStyle/>
          <a:p>
            <a:fld id="{3EB10C6D-433B-314D-A9A3-C9A797A15430}" type="slidenum">
              <a:rPr lang="en-US" smtClean="0"/>
              <a:t>14</a:t>
            </a:fld>
            <a:endParaRPr lang="en-US"/>
          </a:p>
        </p:txBody>
      </p:sp>
    </p:spTree>
    <p:extLst>
      <p:ext uri="{BB962C8B-B14F-4D97-AF65-F5344CB8AC3E}">
        <p14:creationId xmlns:p14="http://schemas.microsoft.com/office/powerpoint/2010/main" val="287939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step out of the current stack which is the sieve function defined in </a:t>
            </a:r>
            <a:r>
              <a:rPr lang="en-US" dirty="0" err="1"/>
              <a:t>lib.rs</a:t>
            </a:r>
            <a:r>
              <a:rPr lang="en-US" dirty="0"/>
              <a:t> in a rust program.</a:t>
            </a:r>
          </a:p>
          <a:p>
            <a:r>
              <a:rPr lang="en-US" dirty="0"/>
              <a:t>We then resume execution and finally print out the prime values to standard output.</a:t>
            </a:r>
          </a:p>
        </p:txBody>
      </p:sp>
      <p:sp>
        <p:nvSpPr>
          <p:cNvPr id="4" name="Slide Number Placeholder 3"/>
          <p:cNvSpPr>
            <a:spLocks noGrp="1"/>
          </p:cNvSpPr>
          <p:nvPr>
            <p:ph type="sldNum" sz="quarter" idx="5"/>
          </p:nvPr>
        </p:nvSpPr>
        <p:spPr/>
        <p:txBody>
          <a:bodyPr/>
          <a:lstStyle/>
          <a:p>
            <a:fld id="{3EB10C6D-433B-314D-A9A3-C9A797A15430}" type="slidenum">
              <a:rPr lang="en-US" smtClean="0"/>
              <a:t>15</a:t>
            </a:fld>
            <a:endParaRPr lang="en-US"/>
          </a:p>
        </p:txBody>
      </p:sp>
    </p:spTree>
    <p:extLst>
      <p:ext uri="{BB962C8B-B14F-4D97-AF65-F5344CB8AC3E}">
        <p14:creationId xmlns:p14="http://schemas.microsoft.com/office/powerpoint/2010/main" val="229423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NSA has recently open sourced the </a:t>
            </a:r>
            <a:r>
              <a:rPr lang="en-US" dirty="0" err="1"/>
              <a:t>Ghidra</a:t>
            </a:r>
            <a:r>
              <a:rPr lang="en-US" dirty="0"/>
              <a:t> Reverse Engineering tool and it is available in </a:t>
            </a:r>
            <a:r>
              <a:rPr lang="en-US" dirty="0" err="1"/>
              <a:t>Github</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we have some final </a:t>
            </a:r>
            <a:r>
              <a:rPr lang="en-US" dirty="0" err="1"/>
              <a:t>fantasty</a:t>
            </a:r>
            <a:r>
              <a:rPr lang="en-US" dirty="0"/>
              <a:t> geeks the </a:t>
            </a:r>
            <a:r>
              <a:rPr lang="en-US" dirty="0" err="1"/>
              <a:t>ghidra</a:t>
            </a:r>
            <a:r>
              <a:rPr lang="en-US" dirty="0"/>
              <a:t> is a powerful monster that is stronger than the Hydra</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16</a:t>
            </a:fld>
            <a:endParaRPr lang="en-US"/>
          </a:p>
        </p:txBody>
      </p:sp>
    </p:spTree>
    <p:extLst>
      <p:ext uri="{BB962C8B-B14F-4D97-AF65-F5344CB8AC3E}">
        <p14:creationId xmlns:p14="http://schemas.microsoft.com/office/powerpoint/2010/main" val="3444947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we are looking first at a new project and help menu when </a:t>
            </a:r>
            <a:r>
              <a:rPr lang="en-US" dirty="0" err="1"/>
              <a:t>ghidra</a:t>
            </a:r>
            <a:r>
              <a:rPr lang="en-US" dirty="0"/>
              <a:t> first runs on a your machine.</a:t>
            </a:r>
          </a:p>
          <a:p>
            <a:r>
              <a:rPr lang="en-US" dirty="0"/>
              <a:t>The other screenshot is where I am creating a new </a:t>
            </a:r>
            <a:r>
              <a:rPr lang="en-US" dirty="0" err="1"/>
              <a:t>ghidra</a:t>
            </a:r>
            <a:r>
              <a:rPr lang="en-US" dirty="0"/>
              <a:t> project in my machine. </a:t>
            </a:r>
            <a:r>
              <a:rPr lang="en-US" dirty="0" err="1"/>
              <a:t>Ghidra</a:t>
            </a:r>
            <a:r>
              <a:rPr lang="en-US" dirty="0"/>
              <a:t> is a standalone java application that you can run.</a:t>
            </a:r>
          </a:p>
        </p:txBody>
      </p:sp>
      <p:sp>
        <p:nvSpPr>
          <p:cNvPr id="4" name="Slide Number Placeholder 3"/>
          <p:cNvSpPr>
            <a:spLocks noGrp="1"/>
          </p:cNvSpPr>
          <p:nvPr>
            <p:ph type="sldNum" sz="quarter" idx="5"/>
          </p:nvPr>
        </p:nvSpPr>
        <p:spPr/>
        <p:txBody>
          <a:bodyPr/>
          <a:lstStyle/>
          <a:p>
            <a:fld id="{3EB10C6D-433B-314D-A9A3-C9A797A15430}" type="slidenum">
              <a:rPr lang="en-US" smtClean="0"/>
              <a:t>17</a:t>
            </a:fld>
            <a:endParaRPr lang="en-US"/>
          </a:p>
        </p:txBody>
      </p:sp>
    </p:spTree>
    <p:extLst>
      <p:ext uri="{BB962C8B-B14F-4D97-AF65-F5344CB8AC3E}">
        <p14:creationId xmlns:p14="http://schemas.microsoft.com/office/powerpoint/2010/main" val="200704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next part we are simply importing the </a:t>
            </a:r>
            <a:r>
              <a:rPr lang="en-US" dirty="0" err="1"/>
              <a:t>hammingDistance</a:t>
            </a:r>
            <a:r>
              <a:rPr lang="en-US" dirty="0"/>
              <a:t> go binary into </a:t>
            </a:r>
            <a:r>
              <a:rPr lang="en-US" dirty="0" err="1"/>
              <a:t>Ghidra</a:t>
            </a:r>
            <a:r>
              <a:rPr lang="en-US" dirty="0"/>
              <a:t> so that we can then run analysis on this binary executable!</a:t>
            </a:r>
          </a:p>
        </p:txBody>
      </p:sp>
      <p:sp>
        <p:nvSpPr>
          <p:cNvPr id="4" name="Slide Number Placeholder 3"/>
          <p:cNvSpPr>
            <a:spLocks noGrp="1"/>
          </p:cNvSpPr>
          <p:nvPr>
            <p:ph type="sldNum" sz="quarter" idx="5"/>
          </p:nvPr>
        </p:nvSpPr>
        <p:spPr/>
        <p:txBody>
          <a:bodyPr/>
          <a:lstStyle/>
          <a:p>
            <a:fld id="{3EB10C6D-433B-314D-A9A3-C9A797A15430}" type="slidenum">
              <a:rPr lang="en-US" smtClean="0"/>
              <a:t>18</a:t>
            </a:fld>
            <a:endParaRPr lang="en-US"/>
          </a:p>
        </p:txBody>
      </p:sp>
    </p:spTree>
    <p:extLst>
      <p:ext uri="{BB962C8B-B14F-4D97-AF65-F5344CB8AC3E}">
        <p14:creationId xmlns:p14="http://schemas.microsoft.com/office/powerpoint/2010/main" val="298911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here we are looking at the binary analysis with the </a:t>
            </a:r>
            <a:r>
              <a:rPr lang="en-US" dirty="0" err="1"/>
              <a:t>CodeBrowser</a:t>
            </a:r>
            <a:r>
              <a:rPr lang="en-US" dirty="0"/>
              <a:t> </a:t>
            </a:r>
            <a:r>
              <a:rPr lang="en-US" dirty="0" err="1"/>
              <a:t>Ghidra</a:t>
            </a:r>
            <a:r>
              <a:rPr lang="en-US" dirty="0"/>
              <a:t> Tool.</a:t>
            </a:r>
          </a:p>
          <a:p>
            <a:r>
              <a:rPr lang="en-US" dirty="0"/>
              <a:t>Additionally we are looking at some generic c functions in the other screenshot</a:t>
            </a:r>
          </a:p>
        </p:txBody>
      </p:sp>
      <p:sp>
        <p:nvSpPr>
          <p:cNvPr id="4" name="Slide Number Placeholder 3"/>
          <p:cNvSpPr>
            <a:spLocks noGrp="1"/>
          </p:cNvSpPr>
          <p:nvPr>
            <p:ph type="sldNum" sz="quarter" idx="5"/>
          </p:nvPr>
        </p:nvSpPr>
        <p:spPr/>
        <p:txBody>
          <a:bodyPr/>
          <a:lstStyle/>
          <a:p>
            <a:fld id="{3EB10C6D-433B-314D-A9A3-C9A797A15430}" type="slidenum">
              <a:rPr lang="en-US" smtClean="0"/>
              <a:t>19</a:t>
            </a:fld>
            <a:endParaRPr lang="en-US"/>
          </a:p>
        </p:txBody>
      </p:sp>
    </p:spTree>
    <p:extLst>
      <p:ext uri="{BB962C8B-B14F-4D97-AF65-F5344CB8AC3E}">
        <p14:creationId xmlns:p14="http://schemas.microsoft.com/office/powerpoint/2010/main" val="199462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definition of Reverse Engineering as Wikipedia explains it.</a:t>
            </a:r>
          </a:p>
          <a:p>
            <a:r>
              <a:rPr lang="en-US" dirty="0"/>
              <a:t>Reverse Engineering software to me is not about modifying the software but simply examining the software</a:t>
            </a:r>
          </a:p>
        </p:txBody>
      </p:sp>
      <p:sp>
        <p:nvSpPr>
          <p:cNvPr id="4" name="Slide Number Placeholder 3"/>
          <p:cNvSpPr>
            <a:spLocks noGrp="1"/>
          </p:cNvSpPr>
          <p:nvPr>
            <p:ph type="sldNum" sz="quarter" idx="5"/>
          </p:nvPr>
        </p:nvSpPr>
        <p:spPr/>
        <p:txBody>
          <a:bodyPr/>
          <a:lstStyle/>
          <a:p>
            <a:fld id="{3EB10C6D-433B-314D-A9A3-C9A797A15430}" type="slidenum">
              <a:rPr lang="en-US" smtClean="0"/>
              <a:t>2</a:t>
            </a:fld>
            <a:endParaRPr lang="en-US"/>
          </a:p>
        </p:txBody>
      </p:sp>
    </p:spTree>
    <p:extLst>
      <p:ext uri="{BB962C8B-B14F-4D97-AF65-F5344CB8AC3E}">
        <p14:creationId xmlns:p14="http://schemas.microsoft.com/office/powerpoint/2010/main" val="757806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with this talk you have received a glimpse at possible Reverse Engineering tools that you can use as a DevOps Engineer.</a:t>
            </a:r>
          </a:p>
          <a:p>
            <a:endParaRPr lang="en-US" dirty="0"/>
          </a:p>
          <a:p>
            <a:r>
              <a:rPr lang="en-US" dirty="0"/>
              <a:t>Thanks for your time and I hope that some of this </a:t>
            </a:r>
            <a:r>
              <a:rPr lang="en-US"/>
              <a:t>was useful to you all!</a:t>
            </a:r>
          </a:p>
        </p:txBody>
      </p:sp>
      <p:sp>
        <p:nvSpPr>
          <p:cNvPr id="4" name="Slide Number Placeholder 3"/>
          <p:cNvSpPr>
            <a:spLocks noGrp="1"/>
          </p:cNvSpPr>
          <p:nvPr>
            <p:ph type="sldNum" sz="quarter" idx="5"/>
          </p:nvPr>
        </p:nvSpPr>
        <p:spPr/>
        <p:txBody>
          <a:bodyPr/>
          <a:lstStyle/>
          <a:p>
            <a:fld id="{3EB10C6D-433B-314D-A9A3-C9A797A15430}" type="slidenum">
              <a:rPr lang="en-US" smtClean="0"/>
              <a:t>20</a:t>
            </a:fld>
            <a:endParaRPr lang="en-US"/>
          </a:p>
        </p:txBody>
      </p:sp>
    </p:spTree>
    <p:extLst>
      <p:ext uri="{BB962C8B-B14F-4D97-AF65-F5344CB8AC3E}">
        <p14:creationId xmlns:p14="http://schemas.microsoft.com/office/powerpoint/2010/main" val="26023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reverse engineering a piece of software you are effectively putting it under a microscope!</a:t>
            </a:r>
          </a:p>
        </p:txBody>
      </p:sp>
      <p:sp>
        <p:nvSpPr>
          <p:cNvPr id="4" name="Slide Number Placeholder 3"/>
          <p:cNvSpPr>
            <a:spLocks noGrp="1"/>
          </p:cNvSpPr>
          <p:nvPr>
            <p:ph type="sldNum" sz="quarter" idx="5"/>
          </p:nvPr>
        </p:nvSpPr>
        <p:spPr/>
        <p:txBody>
          <a:bodyPr/>
          <a:lstStyle/>
          <a:p>
            <a:fld id="{3EB10C6D-433B-314D-A9A3-C9A797A15430}" type="slidenum">
              <a:rPr lang="en-US" smtClean="0"/>
              <a:t>3</a:t>
            </a:fld>
            <a:endParaRPr lang="en-US"/>
          </a:p>
        </p:txBody>
      </p:sp>
    </p:spTree>
    <p:extLst>
      <p:ext uri="{BB962C8B-B14F-4D97-AF65-F5344CB8AC3E}">
        <p14:creationId xmlns:p14="http://schemas.microsoft.com/office/powerpoint/2010/main" val="1407947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basic hello world c program that we compile with the clang compiler and generate a strings binary executable but imagine you can binary executable file and want to do some initial probing!</a:t>
            </a:r>
          </a:p>
        </p:txBody>
      </p:sp>
      <p:sp>
        <p:nvSpPr>
          <p:cNvPr id="4" name="Slide Number Placeholder 3"/>
          <p:cNvSpPr>
            <a:spLocks noGrp="1"/>
          </p:cNvSpPr>
          <p:nvPr>
            <p:ph type="sldNum" sz="quarter" idx="5"/>
          </p:nvPr>
        </p:nvSpPr>
        <p:spPr/>
        <p:txBody>
          <a:bodyPr/>
          <a:lstStyle/>
          <a:p>
            <a:fld id="{3EB10C6D-433B-314D-A9A3-C9A797A15430}" type="slidenum">
              <a:rPr lang="en-US" smtClean="0"/>
              <a:t>4</a:t>
            </a:fld>
            <a:endParaRPr lang="en-US"/>
          </a:p>
        </p:txBody>
      </p:sp>
    </p:spTree>
    <p:extLst>
      <p:ext uri="{BB962C8B-B14F-4D97-AF65-F5344CB8AC3E}">
        <p14:creationId xmlns:p14="http://schemas.microsoft.com/office/powerpoint/2010/main" val="21596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command example we simply use the strings command to simply print the printable characters in the program and grep for the </a:t>
            </a:r>
            <a:r>
              <a:rPr lang="en-US" dirty="0" err="1"/>
              <a:t>printf</a:t>
            </a:r>
            <a:r>
              <a:rPr lang="en-US" dirty="0"/>
              <a:t> command and Hello Text</a:t>
            </a:r>
          </a:p>
          <a:p>
            <a:r>
              <a:rPr lang="en-US" dirty="0"/>
              <a:t>In the second command example we used the </a:t>
            </a:r>
            <a:r>
              <a:rPr lang="en-US" dirty="0" err="1"/>
              <a:t>objdump</a:t>
            </a:r>
            <a:r>
              <a:rPr lang="en-US" dirty="0"/>
              <a:t> command to get an intel assembly dump of the strings command and then grep for the main function!</a:t>
            </a:r>
          </a:p>
          <a:p>
            <a:r>
              <a:rPr lang="en-US" dirty="0"/>
              <a:t>In the third command we use the </a:t>
            </a:r>
            <a:r>
              <a:rPr lang="en-US" dirty="0" err="1"/>
              <a:t>xxd</a:t>
            </a:r>
            <a:r>
              <a:rPr lang="en-US" dirty="0"/>
              <a:t> command to get a hex dump for the address 0f40</a:t>
            </a:r>
          </a:p>
        </p:txBody>
      </p:sp>
      <p:sp>
        <p:nvSpPr>
          <p:cNvPr id="4" name="Slide Number Placeholder 3"/>
          <p:cNvSpPr>
            <a:spLocks noGrp="1"/>
          </p:cNvSpPr>
          <p:nvPr>
            <p:ph type="sldNum" sz="quarter" idx="5"/>
          </p:nvPr>
        </p:nvSpPr>
        <p:spPr/>
        <p:txBody>
          <a:bodyPr/>
          <a:lstStyle/>
          <a:p>
            <a:fld id="{3EB10C6D-433B-314D-A9A3-C9A797A15430}" type="slidenum">
              <a:rPr lang="en-US" smtClean="0"/>
              <a:t>5</a:t>
            </a:fld>
            <a:endParaRPr lang="en-US"/>
          </a:p>
        </p:txBody>
      </p:sp>
    </p:spTree>
    <p:extLst>
      <p:ext uri="{BB962C8B-B14F-4D97-AF65-F5344CB8AC3E}">
        <p14:creationId xmlns:p14="http://schemas.microsoft.com/office/powerpoint/2010/main" val="377545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Anybody here ever watched the show Mr. Robot.</a:t>
            </a:r>
          </a:p>
          <a:p>
            <a:r>
              <a:rPr lang="en-US" dirty="0"/>
              <a:t>They hired a professional security consultant in the show that uses real world security tools</a:t>
            </a:r>
          </a:p>
          <a:p>
            <a:r>
              <a:rPr lang="en-US" dirty="0"/>
              <a:t>In the final episode of season 2 </a:t>
            </a:r>
            <a:r>
              <a:rPr lang="en-US" dirty="0" err="1"/>
              <a:t>tyrell</a:t>
            </a:r>
            <a:r>
              <a:rPr lang="en-US" dirty="0"/>
              <a:t> uses radare2 </a:t>
            </a:r>
          </a:p>
        </p:txBody>
      </p:sp>
      <p:sp>
        <p:nvSpPr>
          <p:cNvPr id="4" name="Slide Number Placeholder 3"/>
          <p:cNvSpPr>
            <a:spLocks noGrp="1"/>
          </p:cNvSpPr>
          <p:nvPr>
            <p:ph type="sldNum" sz="quarter" idx="5"/>
          </p:nvPr>
        </p:nvSpPr>
        <p:spPr/>
        <p:txBody>
          <a:bodyPr/>
          <a:lstStyle/>
          <a:p>
            <a:fld id="{3EB10C6D-433B-314D-A9A3-C9A797A15430}" type="slidenum">
              <a:rPr lang="en-US" smtClean="0"/>
              <a:t>6</a:t>
            </a:fld>
            <a:endParaRPr lang="en-US"/>
          </a:p>
        </p:txBody>
      </p:sp>
    </p:spTree>
    <p:extLst>
      <p:ext uri="{BB962C8B-B14F-4D97-AF65-F5344CB8AC3E}">
        <p14:creationId xmlns:p14="http://schemas.microsoft.com/office/powerpoint/2010/main" val="223661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that we get some information on the architecture of the strings binary executable.</a:t>
            </a:r>
          </a:p>
          <a:p>
            <a:r>
              <a:rPr lang="en-US" dirty="0"/>
              <a:t>It tells us information like it was built with a 64 bit computer architecture on Darwin or the Mac OS X operating system</a:t>
            </a:r>
          </a:p>
          <a:p>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7</a:t>
            </a:fld>
            <a:endParaRPr lang="en-US"/>
          </a:p>
        </p:txBody>
      </p:sp>
    </p:spTree>
    <p:extLst>
      <p:ext uri="{BB962C8B-B14F-4D97-AF65-F5344CB8AC3E}">
        <p14:creationId xmlns:p14="http://schemas.microsoft.com/office/powerpoint/2010/main" val="35399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 bit of source code that implements the hamming distance algorithm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information theory, the Hamming distance between two strings of equal length is the number of positions at which the corresponding symbols are different. In other words, it measures the minimum number of substitutions required to change one string into the other, or the minimum number of errors that could have transformed one string into the other. In a more general context, the Hamming distance is one of several string metrics for measuring the edit distance between two sequences. It is named after the American mathematician Richard Hamming.</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8</a:t>
            </a:fld>
            <a:endParaRPr lang="en-US"/>
          </a:p>
        </p:txBody>
      </p:sp>
    </p:spTree>
    <p:extLst>
      <p:ext uri="{BB962C8B-B14F-4D97-AF65-F5344CB8AC3E}">
        <p14:creationId xmlns:p14="http://schemas.microsoft.com/office/powerpoint/2010/main" val="276824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that first load our binary executable into </a:t>
            </a:r>
            <a:r>
              <a:rPr lang="en-US" dirty="0" err="1"/>
              <a:t>radare</a:t>
            </a:r>
            <a:r>
              <a:rPr lang="en-US" dirty="0"/>
              <a:t> and then use the ? to get help text for </a:t>
            </a:r>
            <a:r>
              <a:rPr lang="en-US" dirty="0" err="1"/>
              <a:t>radare</a:t>
            </a:r>
            <a:r>
              <a:rPr lang="en-US" dirty="0"/>
              <a:t>.</a:t>
            </a:r>
          </a:p>
          <a:p>
            <a:r>
              <a:rPr lang="en-US" dirty="0"/>
              <a:t>We then analyze the binary with the a command you get increased verbosity with each added a in radare2.</a:t>
            </a:r>
          </a:p>
          <a:p>
            <a:r>
              <a:rPr lang="en-US" dirty="0"/>
              <a:t>You need to run aa or (analyze) since radare2 does not examine the binary by default</a:t>
            </a:r>
          </a:p>
        </p:txBody>
      </p:sp>
      <p:sp>
        <p:nvSpPr>
          <p:cNvPr id="4" name="Slide Number Placeholder 3"/>
          <p:cNvSpPr>
            <a:spLocks noGrp="1"/>
          </p:cNvSpPr>
          <p:nvPr>
            <p:ph type="sldNum" sz="quarter" idx="5"/>
          </p:nvPr>
        </p:nvSpPr>
        <p:spPr/>
        <p:txBody>
          <a:bodyPr/>
          <a:lstStyle/>
          <a:p>
            <a:fld id="{3EB10C6D-433B-314D-A9A3-C9A797A15430}" type="slidenum">
              <a:rPr lang="en-US" smtClean="0"/>
              <a:t>9</a:t>
            </a:fld>
            <a:endParaRPr lang="en-US"/>
          </a:p>
        </p:txBody>
      </p:sp>
    </p:spTree>
    <p:extLst>
      <p:ext uri="{BB962C8B-B14F-4D97-AF65-F5344CB8AC3E}">
        <p14:creationId xmlns:p14="http://schemas.microsoft.com/office/powerpoint/2010/main" val="1132542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FA21-184D-FE4D-B1D9-7B39BFE364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D9B1D2-7C78-0143-8B44-1951D02972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AF3F14-7596-1C4A-8430-22A971D17E5E}"/>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5" name="Footer Placeholder 4">
            <a:extLst>
              <a:ext uri="{FF2B5EF4-FFF2-40B4-BE49-F238E27FC236}">
                <a16:creationId xmlns:a16="http://schemas.microsoft.com/office/drawing/2014/main" id="{1B47D9A0-1592-2446-8568-7D9538189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F17D9-83F4-444B-8533-2EB7CB832725}"/>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29472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13C9-DF8D-F042-A9A2-8C15257AB8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0F3B2A-BC3F-4C4F-B947-D5535B8852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C878C-7456-4F47-842B-B36DB595B96E}"/>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5" name="Footer Placeholder 4">
            <a:extLst>
              <a:ext uri="{FF2B5EF4-FFF2-40B4-BE49-F238E27FC236}">
                <a16:creationId xmlns:a16="http://schemas.microsoft.com/office/drawing/2014/main" id="{D0962FAB-C8EE-854B-89CC-14101A9C8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F99CC-F196-A142-A666-A7D2B6F56181}"/>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45072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36226-C8BF-C449-A815-72704C7ED7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F1C1FF-51CA-6F49-B379-F3CA10A9B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561C3-887A-124F-99A9-E7709D55C207}"/>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5" name="Footer Placeholder 4">
            <a:extLst>
              <a:ext uri="{FF2B5EF4-FFF2-40B4-BE49-F238E27FC236}">
                <a16:creationId xmlns:a16="http://schemas.microsoft.com/office/drawing/2014/main" id="{008A460B-3F46-254D-8587-CFD24B532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7D61D-CF2E-1B44-A825-0BBECB253919}"/>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78586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F9AF-381B-8541-A7C0-C335C9999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786BA-3E05-8044-8D60-131929CE45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81AB9-5051-124B-8512-4507DC2AE9D0}"/>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5" name="Footer Placeholder 4">
            <a:extLst>
              <a:ext uri="{FF2B5EF4-FFF2-40B4-BE49-F238E27FC236}">
                <a16:creationId xmlns:a16="http://schemas.microsoft.com/office/drawing/2014/main" id="{E44FDAC1-3C25-554F-97C3-DF1E10ADE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38B7FD-7B85-7D42-8F65-3E4542E5C94C}"/>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935025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328A-9988-D343-926E-C975AB71B3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B6805E-F5F7-804E-995C-90BCF46EA9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74EE3-FB6C-E34C-A853-2D58C20AFB7A}"/>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5" name="Footer Placeholder 4">
            <a:extLst>
              <a:ext uri="{FF2B5EF4-FFF2-40B4-BE49-F238E27FC236}">
                <a16:creationId xmlns:a16="http://schemas.microsoft.com/office/drawing/2014/main" id="{6E905BF9-B2EE-E640-B832-22D5C2BBC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6E59A-D072-BA4A-8FD1-8CF3EC886C07}"/>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113495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65E4-93F2-8A43-8F99-CBDF89ED07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861EFC-CA39-684A-B660-AA234913B7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E09A99-4582-894E-9174-30CE8D248F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CAF06D-77B7-AC4F-8E19-D8BF18D7B863}"/>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6" name="Footer Placeholder 5">
            <a:extLst>
              <a:ext uri="{FF2B5EF4-FFF2-40B4-BE49-F238E27FC236}">
                <a16:creationId xmlns:a16="http://schemas.microsoft.com/office/drawing/2014/main" id="{07D4D5D1-BD0D-C343-9998-9D44D4894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ACC30-0477-1A41-A225-7F0ABDF7B765}"/>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93243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FA5B-97EE-9544-AFB6-F465E1BDE2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EC4BCA-7738-6245-A6AE-D4CE966D7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72144B-7D64-0244-8DCA-EFF45B04C8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7E5855-C94B-0442-A696-A999B1AF97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EF888-538E-B942-A1C3-267C6C9DC0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A64A6-6F53-C04B-BD8A-A43FCB3CF2A1}"/>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8" name="Footer Placeholder 7">
            <a:extLst>
              <a:ext uri="{FF2B5EF4-FFF2-40B4-BE49-F238E27FC236}">
                <a16:creationId xmlns:a16="http://schemas.microsoft.com/office/drawing/2014/main" id="{C67FEFD9-8DA9-0F45-811E-6EF5AC1CCD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6EC58D-BEE9-E84E-A410-DDE13A81A833}"/>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3171178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279-AA93-F34F-A152-D30B1D0D47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2C224-66DA-A44B-BFB7-19741B954401}"/>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4" name="Footer Placeholder 3">
            <a:extLst>
              <a:ext uri="{FF2B5EF4-FFF2-40B4-BE49-F238E27FC236}">
                <a16:creationId xmlns:a16="http://schemas.microsoft.com/office/drawing/2014/main" id="{9CE49066-BC67-7C45-84FF-A17E5D12DE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B25720-98AE-1A42-A010-0E88064B39F7}"/>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30743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0AC64-6D35-E746-B4A1-3C38525FA37A}"/>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3" name="Footer Placeholder 2">
            <a:extLst>
              <a:ext uri="{FF2B5EF4-FFF2-40B4-BE49-F238E27FC236}">
                <a16:creationId xmlns:a16="http://schemas.microsoft.com/office/drawing/2014/main" id="{5522F103-A3CD-514F-8F48-CE8F4147CB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7034FF-8A0C-7148-8CED-BCD3A152BCAD}"/>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76172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D75F-341D-104C-84A2-64D85A9934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30C5EE-06F9-6D4A-91FF-A131DF7F75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C2AA14-710E-324A-AE44-833741937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A1BE57-2FA7-5D4F-8BE2-3DAF8A4FBA4B}"/>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6" name="Footer Placeholder 5">
            <a:extLst>
              <a:ext uri="{FF2B5EF4-FFF2-40B4-BE49-F238E27FC236}">
                <a16:creationId xmlns:a16="http://schemas.microsoft.com/office/drawing/2014/main" id="{0065244B-1F73-5345-9135-1FF7E49C6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EEC58-54F1-BD4B-BCC3-B06C0B6BBEB9}"/>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393158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D56B-4A27-6244-90E4-9C35BB269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F4A14D-7E8F-EB4A-A1EF-8CA133B1D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B063FF-DEF9-4342-B8B9-D7FF2DFBE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D980D-BE96-F54B-A2BA-574099FF99D0}"/>
              </a:ext>
            </a:extLst>
          </p:cNvPr>
          <p:cNvSpPr>
            <a:spLocks noGrp="1"/>
          </p:cNvSpPr>
          <p:nvPr>
            <p:ph type="dt" sz="half" idx="10"/>
          </p:nvPr>
        </p:nvSpPr>
        <p:spPr/>
        <p:txBody>
          <a:bodyPr/>
          <a:lstStyle/>
          <a:p>
            <a:fld id="{DD6F1EA5-95F3-0F46-8233-6586814844F5}" type="datetimeFigureOut">
              <a:rPr lang="en-US" smtClean="0"/>
              <a:t>9/13/19</a:t>
            </a:fld>
            <a:endParaRPr lang="en-US"/>
          </a:p>
        </p:txBody>
      </p:sp>
      <p:sp>
        <p:nvSpPr>
          <p:cNvPr id="6" name="Footer Placeholder 5">
            <a:extLst>
              <a:ext uri="{FF2B5EF4-FFF2-40B4-BE49-F238E27FC236}">
                <a16:creationId xmlns:a16="http://schemas.microsoft.com/office/drawing/2014/main" id="{32073086-D769-504B-AFF7-ECF3B6CD22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3DFD9-C028-B54D-BBFE-9B7BFA2CCD8D}"/>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567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84DCD-AED0-4D4B-9DA7-88EAD2F43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7F39FA-7630-624A-828B-5B77B4FDBF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4A444-7F18-2B4D-8DED-9CEACB5CCD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F1EA5-95F3-0F46-8233-6586814844F5}" type="datetimeFigureOut">
              <a:rPr lang="en-US" smtClean="0"/>
              <a:t>9/13/19</a:t>
            </a:fld>
            <a:endParaRPr lang="en-US"/>
          </a:p>
        </p:txBody>
      </p:sp>
      <p:sp>
        <p:nvSpPr>
          <p:cNvPr id="5" name="Footer Placeholder 4">
            <a:extLst>
              <a:ext uri="{FF2B5EF4-FFF2-40B4-BE49-F238E27FC236}">
                <a16:creationId xmlns:a16="http://schemas.microsoft.com/office/drawing/2014/main" id="{6C01A6B0-B236-D041-A9E8-7127D8BCC4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EBEAEF-C437-4247-A4CE-14DAF1D1A5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FC643-90E5-B54D-A2A1-F4EBFB432782}" type="slidenum">
              <a:rPr lang="en-US" smtClean="0"/>
              <a:t>‹#›</a:t>
            </a:fld>
            <a:endParaRPr lang="en-US"/>
          </a:p>
        </p:txBody>
      </p:sp>
    </p:spTree>
    <p:extLst>
      <p:ext uri="{BB962C8B-B14F-4D97-AF65-F5344CB8AC3E}">
        <p14:creationId xmlns:p14="http://schemas.microsoft.com/office/powerpoint/2010/main" val="297135675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Reverse_engineer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D478-EFC9-AD4B-BF5A-5B3FFFBA345C}"/>
              </a:ext>
            </a:extLst>
          </p:cNvPr>
          <p:cNvSpPr>
            <a:spLocks noGrp="1"/>
          </p:cNvSpPr>
          <p:nvPr>
            <p:ph type="ctrTitle"/>
          </p:nvPr>
        </p:nvSpPr>
        <p:spPr>
          <a:xfrm>
            <a:off x="1576387" y="660401"/>
            <a:ext cx="9144000" cy="2387600"/>
          </a:xfrm>
        </p:spPr>
        <p:txBody>
          <a:bodyPr/>
          <a:lstStyle/>
          <a:p>
            <a:r>
              <a:rPr lang="en-US" b="1" dirty="0"/>
              <a:t>Reverse Engineering tools a DevOps Engineer can use</a:t>
            </a:r>
          </a:p>
        </p:txBody>
      </p:sp>
      <p:sp>
        <p:nvSpPr>
          <p:cNvPr id="6" name="TextBox 5">
            <a:extLst>
              <a:ext uri="{FF2B5EF4-FFF2-40B4-BE49-F238E27FC236}">
                <a16:creationId xmlns:a16="http://schemas.microsoft.com/office/drawing/2014/main" id="{2A33FF4D-158E-0641-B836-3BD115B6D313}"/>
              </a:ext>
            </a:extLst>
          </p:cNvPr>
          <p:cNvSpPr txBox="1"/>
          <p:nvPr/>
        </p:nvSpPr>
        <p:spPr>
          <a:xfrm>
            <a:off x="3014662" y="3328987"/>
            <a:ext cx="5786437" cy="3046988"/>
          </a:xfrm>
          <a:prstGeom prst="rect">
            <a:avLst/>
          </a:prstGeom>
          <a:noFill/>
        </p:spPr>
        <p:txBody>
          <a:bodyPr wrap="square" rtlCol="0">
            <a:spAutoFit/>
          </a:bodyPr>
          <a:lstStyle/>
          <a:p>
            <a:pPr algn="ctr"/>
            <a:r>
              <a:rPr lang="en-US" sz="3200" dirty="0"/>
              <a:t>Jean-Marcel Belmont</a:t>
            </a:r>
          </a:p>
          <a:p>
            <a:pPr algn="ctr"/>
            <a:r>
              <a:rPr lang="en-US" sz="3200" dirty="0"/>
              <a:t>@jbelmont80</a:t>
            </a:r>
          </a:p>
          <a:p>
            <a:pPr algn="ctr"/>
            <a:r>
              <a:rPr lang="en-US" sz="3200" dirty="0"/>
              <a:t>https://www.marcelbelmont.com</a:t>
            </a:r>
          </a:p>
          <a:p>
            <a:pPr algn="ctr"/>
            <a:endParaRPr lang="en-US" sz="3200" dirty="0"/>
          </a:p>
          <a:p>
            <a:pPr algn="ctr"/>
            <a:r>
              <a:rPr lang="en-US" sz="3200" dirty="0"/>
              <a:t>Software Engineer</a:t>
            </a:r>
          </a:p>
          <a:p>
            <a:pPr algn="ctr"/>
            <a:r>
              <a:rPr lang="en-US" sz="3200" dirty="0" err="1"/>
              <a:t>FoodLogiQ</a:t>
            </a:r>
            <a:endParaRPr lang="en-US" sz="3200" dirty="0"/>
          </a:p>
        </p:txBody>
      </p:sp>
    </p:spTree>
    <p:extLst>
      <p:ext uri="{BB962C8B-B14F-4D97-AF65-F5344CB8AC3E}">
        <p14:creationId xmlns:p14="http://schemas.microsoft.com/office/powerpoint/2010/main" val="455936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E0F3-92AB-D54A-A6BB-9E7A7615C750}"/>
              </a:ext>
            </a:extLst>
          </p:cNvPr>
          <p:cNvSpPr>
            <a:spLocks noGrp="1"/>
          </p:cNvSpPr>
          <p:nvPr>
            <p:ph type="title"/>
          </p:nvPr>
        </p:nvSpPr>
        <p:spPr/>
        <p:txBody>
          <a:bodyPr/>
          <a:lstStyle/>
          <a:p>
            <a:pPr algn="ctr"/>
            <a:r>
              <a:rPr lang="en-US" dirty="0"/>
              <a:t>Analyzing binary with </a:t>
            </a:r>
            <a:r>
              <a:rPr lang="en-US" dirty="0" err="1"/>
              <a:t>radare</a:t>
            </a:r>
            <a:r>
              <a:rPr lang="en-US" dirty="0"/>
              <a:t> shell commands</a:t>
            </a:r>
          </a:p>
        </p:txBody>
      </p:sp>
      <p:pic>
        <p:nvPicPr>
          <p:cNvPr id="5" name="Content Placeholder 4" descr="A picture containing text&#10;&#10;Description automatically generated">
            <a:extLst>
              <a:ext uri="{FF2B5EF4-FFF2-40B4-BE49-F238E27FC236}">
                <a16:creationId xmlns:a16="http://schemas.microsoft.com/office/drawing/2014/main" id="{97A2C012-9B95-EE43-934D-7AF0AFE78907}"/>
              </a:ext>
            </a:extLst>
          </p:cNvPr>
          <p:cNvPicPr>
            <a:picLocks noGrp="1" noChangeAspect="1"/>
          </p:cNvPicPr>
          <p:nvPr>
            <p:ph idx="1"/>
          </p:nvPr>
        </p:nvPicPr>
        <p:blipFill>
          <a:blip r:embed="rId3"/>
          <a:stretch>
            <a:fillRect/>
          </a:stretch>
        </p:blipFill>
        <p:spPr>
          <a:xfrm>
            <a:off x="838200" y="1907268"/>
            <a:ext cx="3604920" cy="4351338"/>
          </a:xfrm>
        </p:spPr>
      </p:pic>
      <p:pic>
        <p:nvPicPr>
          <p:cNvPr id="7" name="Picture 6" descr="A screenshot of a cell phone&#10;&#10;Description automatically generated">
            <a:extLst>
              <a:ext uri="{FF2B5EF4-FFF2-40B4-BE49-F238E27FC236}">
                <a16:creationId xmlns:a16="http://schemas.microsoft.com/office/drawing/2014/main" id="{7F661330-F6D8-194D-86C3-7078D8936DD9}"/>
              </a:ext>
            </a:extLst>
          </p:cNvPr>
          <p:cNvPicPr>
            <a:picLocks noChangeAspect="1"/>
          </p:cNvPicPr>
          <p:nvPr/>
        </p:nvPicPr>
        <p:blipFill>
          <a:blip r:embed="rId4"/>
          <a:stretch>
            <a:fillRect/>
          </a:stretch>
        </p:blipFill>
        <p:spPr>
          <a:xfrm>
            <a:off x="4996542" y="1907268"/>
            <a:ext cx="6493329" cy="4351338"/>
          </a:xfrm>
          <a:prstGeom prst="rect">
            <a:avLst/>
          </a:prstGeom>
        </p:spPr>
      </p:pic>
    </p:spTree>
    <p:extLst>
      <p:ext uri="{BB962C8B-B14F-4D97-AF65-F5344CB8AC3E}">
        <p14:creationId xmlns:p14="http://schemas.microsoft.com/office/powerpoint/2010/main" val="2706310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E27B5-A1D2-6046-9975-93F060C4D93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Continued Radare2 Binary Analysis</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468940FE-AFB5-4544-B334-36C5129D2DC5}"/>
              </a:ext>
            </a:extLst>
          </p:cNvPr>
          <p:cNvPicPr>
            <a:picLocks noChangeAspect="1"/>
          </p:cNvPicPr>
          <p:nvPr/>
        </p:nvPicPr>
        <p:blipFill>
          <a:blip r:embed="rId3"/>
          <a:stretch>
            <a:fillRect/>
          </a:stretch>
        </p:blipFill>
        <p:spPr>
          <a:xfrm>
            <a:off x="880977" y="2426818"/>
            <a:ext cx="4357097" cy="3997637"/>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automatically generated">
            <a:extLst>
              <a:ext uri="{FF2B5EF4-FFF2-40B4-BE49-F238E27FC236}">
                <a16:creationId xmlns:a16="http://schemas.microsoft.com/office/drawing/2014/main" id="{92F837D3-0CFC-6F42-BE16-8EF903B22FD6}"/>
              </a:ext>
            </a:extLst>
          </p:cNvPr>
          <p:cNvPicPr>
            <a:picLocks noGrp="1" noChangeAspect="1"/>
          </p:cNvPicPr>
          <p:nvPr>
            <p:ph idx="1"/>
          </p:nvPr>
        </p:nvPicPr>
        <p:blipFill>
          <a:blip r:embed="rId4"/>
          <a:stretch>
            <a:fillRect/>
          </a:stretch>
        </p:blipFill>
        <p:spPr>
          <a:xfrm>
            <a:off x="6593910" y="2426818"/>
            <a:ext cx="5158242" cy="3997637"/>
          </a:xfrm>
          <a:prstGeom prst="rect">
            <a:avLst/>
          </a:prstGeom>
        </p:spPr>
      </p:pic>
    </p:spTree>
    <p:extLst>
      <p:ext uri="{BB962C8B-B14F-4D97-AF65-F5344CB8AC3E}">
        <p14:creationId xmlns:p14="http://schemas.microsoft.com/office/powerpoint/2010/main" val="1819627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A679A-E34C-AC45-9EC6-C448DE93853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Debugger Land</a:t>
            </a:r>
          </a:p>
        </p:txBody>
      </p:sp>
      <p:cxnSp>
        <p:nvCxnSpPr>
          <p:cNvPr id="26" name="Straight Connector 2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body of water&#10;&#10;Description automatically generated">
            <a:extLst>
              <a:ext uri="{FF2B5EF4-FFF2-40B4-BE49-F238E27FC236}">
                <a16:creationId xmlns:a16="http://schemas.microsoft.com/office/drawing/2014/main" id="{34F5F8F4-120E-194C-9416-BEE8BDEF27F7}"/>
              </a:ext>
            </a:extLst>
          </p:cNvPr>
          <p:cNvPicPr>
            <a:picLocks noGrp="1" noChangeAspect="1"/>
          </p:cNvPicPr>
          <p:nvPr>
            <p:ph idx="1"/>
          </p:nvPr>
        </p:nvPicPr>
        <p:blipFill>
          <a:blip r:embed="rId3"/>
          <a:stretch>
            <a:fillRect/>
          </a:stretch>
        </p:blipFill>
        <p:spPr>
          <a:xfrm>
            <a:off x="5153822" y="1131038"/>
            <a:ext cx="6553545" cy="4603865"/>
          </a:xfrm>
          <a:prstGeom prst="rect">
            <a:avLst/>
          </a:prstGeom>
        </p:spPr>
      </p:pic>
    </p:spTree>
    <p:extLst>
      <p:ext uri="{BB962C8B-B14F-4D97-AF65-F5344CB8AC3E}">
        <p14:creationId xmlns:p14="http://schemas.microsoft.com/office/powerpoint/2010/main" val="186524586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442858-89AA-7444-BAAC-1576114A427C}"/>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Sieve of Eratosthenes Algorithm</a:t>
            </a:r>
          </a:p>
        </p:txBody>
      </p:sp>
      <p:pic>
        <p:nvPicPr>
          <p:cNvPr id="5" name="Content Placeholder 4" descr="A screenshot of a cell phone&#10;&#10;Description automatically generated">
            <a:extLst>
              <a:ext uri="{FF2B5EF4-FFF2-40B4-BE49-F238E27FC236}">
                <a16:creationId xmlns:a16="http://schemas.microsoft.com/office/drawing/2014/main" id="{1B2859C9-E406-594D-A7EC-83BDA31A1AB5}"/>
              </a:ext>
            </a:extLst>
          </p:cNvPr>
          <p:cNvPicPr>
            <a:picLocks noGrp="1" noChangeAspect="1"/>
          </p:cNvPicPr>
          <p:nvPr>
            <p:ph idx="1"/>
          </p:nvPr>
        </p:nvPicPr>
        <p:blipFill>
          <a:blip r:embed="rId4"/>
          <a:stretch>
            <a:fillRect/>
          </a:stretch>
        </p:blipFill>
        <p:spPr>
          <a:xfrm>
            <a:off x="1077913" y="2987675"/>
            <a:ext cx="2233613" cy="2957513"/>
          </a:xfrm>
        </p:spPr>
      </p:pic>
      <p:pic>
        <p:nvPicPr>
          <p:cNvPr id="7" name="Picture 6" descr="A screenshot of a social media post with text and a black background&#10;&#10;Description automatically generated">
            <a:extLst>
              <a:ext uri="{FF2B5EF4-FFF2-40B4-BE49-F238E27FC236}">
                <a16:creationId xmlns:a16="http://schemas.microsoft.com/office/drawing/2014/main" id="{FB3BCE8B-16EA-D94B-BBF8-C7D8ACE5721E}"/>
              </a:ext>
            </a:extLst>
          </p:cNvPr>
          <p:cNvPicPr>
            <a:picLocks noChangeAspect="1"/>
          </p:cNvPicPr>
          <p:nvPr/>
        </p:nvPicPr>
        <p:blipFill>
          <a:blip r:embed="rId5"/>
          <a:stretch>
            <a:fillRect/>
          </a:stretch>
        </p:blipFill>
        <p:spPr>
          <a:xfrm>
            <a:off x="3394075" y="2987675"/>
            <a:ext cx="7720013" cy="2957513"/>
          </a:xfrm>
          <a:prstGeom prst="rect">
            <a:avLst/>
          </a:prstGeom>
        </p:spPr>
      </p:pic>
    </p:spTree>
    <p:extLst>
      <p:ext uri="{BB962C8B-B14F-4D97-AF65-F5344CB8AC3E}">
        <p14:creationId xmlns:p14="http://schemas.microsoft.com/office/powerpoint/2010/main" val="3218868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BA6E5-C1A7-9549-B2C7-6F783BC2A2C4}"/>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3200" dirty="0">
                <a:solidFill>
                  <a:srgbClr val="FFFFFF"/>
                </a:solidFill>
              </a:rPr>
              <a:t>Setting breakpoints and evaluating stack frame variables with </a:t>
            </a:r>
            <a:r>
              <a:rPr lang="en-US" sz="3200" dirty="0" err="1">
                <a:solidFill>
                  <a:srgbClr val="FFFFFF"/>
                </a:solidFill>
              </a:rPr>
              <a:t>lldb</a:t>
            </a:r>
            <a:r>
              <a:rPr lang="en-US" sz="3200" dirty="0">
                <a:solidFill>
                  <a:srgbClr val="FFFFFF"/>
                </a:solidFill>
              </a:rPr>
              <a:t> debugger</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0D6CB01E-395F-BD4A-9B6B-8507ABB8EA47}"/>
              </a:ext>
            </a:extLst>
          </p:cNvPr>
          <p:cNvPicPr>
            <a:picLocks noGrp="1" noChangeAspect="1"/>
          </p:cNvPicPr>
          <p:nvPr>
            <p:ph idx="1"/>
          </p:nvPr>
        </p:nvPicPr>
        <p:blipFill>
          <a:blip r:embed="rId3"/>
          <a:stretch>
            <a:fillRect/>
          </a:stretch>
        </p:blipFill>
        <p:spPr>
          <a:xfrm>
            <a:off x="331567" y="2918440"/>
            <a:ext cx="5455917" cy="3014393"/>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CB3BBB55-F9F1-6B49-BDAB-72E2B055115C}"/>
              </a:ext>
            </a:extLst>
          </p:cNvPr>
          <p:cNvPicPr>
            <a:picLocks noChangeAspect="1"/>
          </p:cNvPicPr>
          <p:nvPr/>
        </p:nvPicPr>
        <p:blipFill>
          <a:blip r:embed="rId4"/>
          <a:stretch>
            <a:fillRect/>
          </a:stretch>
        </p:blipFill>
        <p:spPr>
          <a:xfrm>
            <a:off x="6445073" y="3184416"/>
            <a:ext cx="5455917" cy="2482440"/>
          </a:xfrm>
          <a:prstGeom prst="rect">
            <a:avLst/>
          </a:prstGeom>
        </p:spPr>
      </p:pic>
    </p:spTree>
    <p:extLst>
      <p:ext uri="{BB962C8B-B14F-4D97-AF65-F5344CB8AC3E}">
        <p14:creationId xmlns:p14="http://schemas.microsoft.com/office/powerpoint/2010/main" val="253612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5F350-EA13-6448-BB0C-4BEB2BCEF381}"/>
              </a:ext>
            </a:extLst>
          </p:cNvPr>
          <p:cNvSpPr>
            <a:spLocks noGrp="1"/>
          </p:cNvSpPr>
          <p:nvPr>
            <p:ph type="title"/>
          </p:nvPr>
        </p:nvSpPr>
        <p:spPr>
          <a:xfrm>
            <a:off x="546351" y="280375"/>
            <a:ext cx="11128578" cy="1083618"/>
          </a:xfrm>
        </p:spPr>
        <p:txBody>
          <a:bodyPr vert="horz" lIns="91440" tIns="45720" rIns="91440" bIns="45720" rtlCol="0" anchor="b">
            <a:noAutofit/>
          </a:bodyPr>
          <a:lstStyle/>
          <a:p>
            <a:pPr algn="ctr"/>
            <a:r>
              <a:rPr lang="en-US" sz="3600" dirty="0">
                <a:solidFill>
                  <a:srgbClr val="FFFFFF"/>
                </a:solidFill>
              </a:rPr>
              <a:t>Stepping into functions, looking at stack frame information and help information with </a:t>
            </a:r>
            <a:r>
              <a:rPr lang="en-US" sz="3600" dirty="0" err="1">
                <a:solidFill>
                  <a:srgbClr val="FFFFFF"/>
                </a:solidFill>
              </a:rPr>
              <a:t>lldb</a:t>
            </a:r>
            <a:r>
              <a:rPr lang="en-US" sz="3600" dirty="0">
                <a:solidFill>
                  <a:srgbClr val="FFFFFF"/>
                </a:solidFill>
              </a:rPr>
              <a:t>.</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2256875D-B2FF-A647-9BB8-64B2776486C3}"/>
              </a:ext>
            </a:extLst>
          </p:cNvPr>
          <p:cNvPicPr>
            <a:picLocks noGrp="1" noChangeAspect="1"/>
          </p:cNvPicPr>
          <p:nvPr>
            <p:ph idx="1"/>
          </p:nvPr>
        </p:nvPicPr>
        <p:blipFill>
          <a:blip r:embed="rId3"/>
          <a:stretch>
            <a:fillRect/>
          </a:stretch>
        </p:blipFill>
        <p:spPr>
          <a:xfrm>
            <a:off x="331567" y="3382192"/>
            <a:ext cx="5455917" cy="208688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87A8D93A-FE47-914D-AD0C-75C8F25B40F0}"/>
              </a:ext>
            </a:extLst>
          </p:cNvPr>
          <p:cNvPicPr>
            <a:picLocks noChangeAspect="1"/>
          </p:cNvPicPr>
          <p:nvPr/>
        </p:nvPicPr>
        <p:blipFill>
          <a:blip r:embed="rId4"/>
          <a:stretch>
            <a:fillRect/>
          </a:stretch>
        </p:blipFill>
        <p:spPr>
          <a:xfrm>
            <a:off x="6445073" y="3457212"/>
            <a:ext cx="5455917" cy="1936849"/>
          </a:xfrm>
          <a:prstGeom prst="rect">
            <a:avLst/>
          </a:prstGeom>
        </p:spPr>
      </p:pic>
    </p:spTree>
    <p:extLst>
      <p:ext uri="{BB962C8B-B14F-4D97-AF65-F5344CB8AC3E}">
        <p14:creationId xmlns:p14="http://schemas.microsoft.com/office/powerpoint/2010/main" val="1194594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2EF1-1057-A148-9810-661F4A881E9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4700" dirty="0"/>
              <a:t>Using Reverse Engineering </a:t>
            </a:r>
            <a:r>
              <a:rPr lang="en-US" sz="4700" dirty="0" err="1"/>
              <a:t>Ghidra</a:t>
            </a:r>
            <a:r>
              <a:rPr lang="en-US" sz="4700" dirty="0"/>
              <a:t> tool by NSA</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n animal&#10;&#10;Description automatically generated">
            <a:extLst>
              <a:ext uri="{FF2B5EF4-FFF2-40B4-BE49-F238E27FC236}">
                <a16:creationId xmlns:a16="http://schemas.microsoft.com/office/drawing/2014/main" id="{BEAA6C6D-3A70-2442-8B0C-7E9AF384FEAA}"/>
              </a:ext>
            </a:extLst>
          </p:cNvPr>
          <p:cNvPicPr>
            <a:picLocks noGrp="1" noChangeAspect="1"/>
          </p:cNvPicPr>
          <p:nvPr>
            <p:ph idx="1"/>
          </p:nvPr>
        </p:nvPicPr>
        <p:blipFill rotWithShape="1">
          <a:blip r:embed="rId3"/>
          <a:srcRect t="1285" r="-1" b="6729"/>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022607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452ED9-0A75-5A4A-A32F-173C84C6AF3C}"/>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Setup </a:t>
            </a:r>
            <a:r>
              <a:rPr lang="en-US" sz="4000" dirty="0" err="1">
                <a:solidFill>
                  <a:srgbClr val="FFFFFF"/>
                </a:solidFill>
              </a:rPr>
              <a:t>Ghidra</a:t>
            </a:r>
            <a:r>
              <a:rPr lang="en-US" sz="4000" dirty="0">
                <a:solidFill>
                  <a:srgbClr val="FFFFFF"/>
                </a:solidFill>
              </a:rPr>
              <a:t> on local machine and setup new project</a:t>
            </a:r>
          </a:p>
        </p:txBody>
      </p:sp>
      <p:pic>
        <p:nvPicPr>
          <p:cNvPr id="5" name="Content Placeholder 4" descr="A screenshot of a social media post&#10;&#10;Description automatically generated">
            <a:extLst>
              <a:ext uri="{FF2B5EF4-FFF2-40B4-BE49-F238E27FC236}">
                <a16:creationId xmlns:a16="http://schemas.microsoft.com/office/drawing/2014/main" id="{C9899A7D-00B0-934A-B41A-CDBB91C92712}"/>
              </a:ext>
            </a:extLst>
          </p:cNvPr>
          <p:cNvPicPr>
            <a:picLocks noGrp="1" noChangeAspect="1"/>
          </p:cNvPicPr>
          <p:nvPr>
            <p:ph idx="1"/>
          </p:nvPr>
        </p:nvPicPr>
        <p:blipFill>
          <a:blip r:embed="rId4"/>
          <a:stretch>
            <a:fillRect/>
          </a:stretch>
        </p:blipFill>
        <p:spPr>
          <a:xfrm>
            <a:off x="6203950" y="3040063"/>
            <a:ext cx="4910138" cy="2854325"/>
          </a:xfrm>
        </p:spPr>
      </p:pic>
      <p:pic>
        <p:nvPicPr>
          <p:cNvPr id="7" name="Picture 6" descr="A screenshot of a social media post&#10;&#10;Description automatically generated">
            <a:extLst>
              <a:ext uri="{FF2B5EF4-FFF2-40B4-BE49-F238E27FC236}">
                <a16:creationId xmlns:a16="http://schemas.microsoft.com/office/drawing/2014/main" id="{9927BFAC-F8F4-B549-8236-5E64574296BA}"/>
              </a:ext>
            </a:extLst>
          </p:cNvPr>
          <p:cNvPicPr>
            <a:picLocks noChangeAspect="1"/>
          </p:cNvPicPr>
          <p:nvPr/>
        </p:nvPicPr>
        <p:blipFill>
          <a:blip r:embed="rId5"/>
          <a:stretch>
            <a:fillRect/>
          </a:stretch>
        </p:blipFill>
        <p:spPr>
          <a:xfrm>
            <a:off x="1077913" y="3040063"/>
            <a:ext cx="5043488" cy="2854325"/>
          </a:xfrm>
          <a:prstGeom prst="rect">
            <a:avLst/>
          </a:prstGeom>
        </p:spPr>
      </p:pic>
    </p:spTree>
    <p:extLst>
      <p:ext uri="{BB962C8B-B14F-4D97-AF65-F5344CB8AC3E}">
        <p14:creationId xmlns:p14="http://schemas.microsoft.com/office/powerpoint/2010/main" val="4152172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71CA-48CA-DC48-930E-99A89101BCC2}"/>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sz="3400"/>
              <a:t>Importing binary executable and doing analysis with Ghidra</a:t>
            </a:r>
          </a:p>
        </p:txBody>
      </p:sp>
      <p:pic>
        <p:nvPicPr>
          <p:cNvPr id="5" name="Content Placeholder 4" descr="A screenshot of a cell phone&#10;&#10;Description automatically generated">
            <a:extLst>
              <a:ext uri="{FF2B5EF4-FFF2-40B4-BE49-F238E27FC236}">
                <a16:creationId xmlns:a16="http://schemas.microsoft.com/office/drawing/2014/main" id="{8CB3CBD1-5C57-B24A-9ADC-A8532B4B48E9}"/>
              </a:ext>
            </a:extLst>
          </p:cNvPr>
          <p:cNvPicPr>
            <a:picLocks noGrp="1" noChangeAspect="1"/>
          </p:cNvPicPr>
          <p:nvPr>
            <p:ph idx="1"/>
          </p:nvPr>
        </p:nvPicPr>
        <p:blipFill>
          <a:blip r:embed="rId3"/>
          <a:stretch>
            <a:fillRect/>
          </a:stretch>
        </p:blipFill>
        <p:spPr>
          <a:xfrm>
            <a:off x="5207000" y="165100"/>
            <a:ext cx="6861175" cy="5145088"/>
          </a:xfrm>
        </p:spPr>
      </p:pic>
      <p:pic>
        <p:nvPicPr>
          <p:cNvPr id="7" name="Picture 6" descr="A screenshot of a social media post&#10;&#10;Description automatically generated">
            <a:extLst>
              <a:ext uri="{FF2B5EF4-FFF2-40B4-BE49-F238E27FC236}">
                <a16:creationId xmlns:a16="http://schemas.microsoft.com/office/drawing/2014/main" id="{87B84B14-40F2-184E-9B44-87E1AFC97B70}"/>
              </a:ext>
            </a:extLst>
          </p:cNvPr>
          <p:cNvPicPr>
            <a:picLocks noChangeAspect="1"/>
          </p:cNvPicPr>
          <p:nvPr/>
        </p:nvPicPr>
        <p:blipFill>
          <a:blip r:embed="rId4"/>
          <a:stretch>
            <a:fillRect/>
          </a:stretch>
        </p:blipFill>
        <p:spPr>
          <a:xfrm>
            <a:off x="122238" y="165100"/>
            <a:ext cx="5000625" cy="5145088"/>
          </a:xfrm>
          <a:prstGeom prst="rect">
            <a:avLst/>
          </a:prstGeom>
        </p:spPr>
      </p:pic>
    </p:spTree>
    <p:extLst>
      <p:ext uri="{BB962C8B-B14F-4D97-AF65-F5344CB8AC3E}">
        <p14:creationId xmlns:p14="http://schemas.microsoft.com/office/powerpoint/2010/main" val="3335678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B6672-2980-254D-957C-68F95CA4D48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600">
                <a:solidFill>
                  <a:srgbClr val="FFFFFF"/>
                </a:solidFill>
              </a:rPr>
              <a:t>Running analysis with Ghidra (CodeBrowser)</a:t>
            </a:r>
          </a:p>
        </p:txBody>
      </p:sp>
      <p:pic>
        <p:nvPicPr>
          <p:cNvPr id="5" name="Content Placeholder 4" descr="A screenshot of a social media post&#10;&#10;Description automatically generated">
            <a:extLst>
              <a:ext uri="{FF2B5EF4-FFF2-40B4-BE49-F238E27FC236}">
                <a16:creationId xmlns:a16="http://schemas.microsoft.com/office/drawing/2014/main" id="{64797D7D-5313-E045-9E2C-57F1D7E8580D}"/>
              </a:ext>
            </a:extLst>
          </p:cNvPr>
          <p:cNvPicPr>
            <a:picLocks noGrp="1" noChangeAspect="1"/>
          </p:cNvPicPr>
          <p:nvPr>
            <p:ph idx="1"/>
          </p:nvPr>
        </p:nvPicPr>
        <p:blipFill>
          <a:blip r:embed="rId3"/>
          <a:stretch>
            <a:fillRect/>
          </a:stretch>
        </p:blipFill>
        <p:spPr>
          <a:xfrm>
            <a:off x="320040" y="737974"/>
            <a:ext cx="5455917" cy="313715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31CD89E-B920-A348-B1AC-CC741BBD1534}"/>
              </a:ext>
            </a:extLst>
          </p:cNvPr>
          <p:cNvPicPr>
            <a:picLocks noChangeAspect="1"/>
          </p:cNvPicPr>
          <p:nvPr/>
        </p:nvPicPr>
        <p:blipFill>
          <a:blip r:embed="rId4"/>
          <a:stretch>
            <a:fillRect/>
          </a:stretch>
        </p:blipFill>
        <p:spPr>
          <a:xfrm>
            <a:off x="6416043" y="1024410"/>
            <a:ext cx="5455917" cy="2564279"/>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36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F7F2-7453-4B43-9EE7-3366F4DC6DA7}"/>
              </a:ext>
            </a:extLst>
          </p:cNvPr>
          <p:cNvSpPr>
            <a:spLocks noGrp="1"/>
          </p:cNvSpPr>
          <p:nvPr>
            <p:ph type="title"/>
          </p:nvPr>
        </p:nvSpPr>
        <p:spPr>
          <a:xfrm>
            <a:off x="838200" y="169182"/>
            <a:ext cx="10515600" cy="1325563"/>
          </a:xfrm>
        </p:spPr>
        <p:txBody>
          <a:bodyPr/>
          <a:lstStyle/>
          <a:p>
            <a:pPr algn="ctr"/>
            <a:r>
              <a:rPr lang="en-US" dirty="0"/>
              <a:t>What is Reverse Engineering?</a:t>
            </a:r>
          </a:p>
        </p:txBody>
      </p:sp>
      <p:sp>
        <p:nvSpPr>
          <p:cNvPr id="3" name="Content Placeholder 2">
            <a:extLst>
              <a:ext uri="{FF2B5EF4-FFF2-40B4-BE49-F238E27FC236}">
                <a16:creationId xmlns:a16="http://schemas.microsoft.com/office/drawing/2014/main" id="{2D3FC11F-00DE-8240-920C-8284F9EC5911}"/>
              </a:ext>
            </a:extLst>
          </p:cNvPr>
          <p:cNvSpPr>
            <a:spLocks noGrp="1"/>
          </p:cNvSpPr>
          <p:nvPr>
            <p:ph idx="1"/>
          </p:nvPr>
        </p:nvSpPr>
        <p:spPr>
          <a:xfrm>
            <a:off x="838200" y="1656443"/>
            <a:ext cx="10918371" cy="4836432"/>
          </a:xfrm>
        </p:spPr>
        <p:txBody>
          <a:bodyPr>
            <a:normAutofit/>
          </a:bodyPr>
          <a:lstStyle/>
          <a:p>
            <a:pPr marL="0" indent="0">
              <a:buNone/>
            </a:pPr>
            <a:r>
              <a:rPr lang="en-US" sz="4200" dirty="0">
                <a:latin typeface="Gill Sans MT" panose="020B0502020104020203" pitchFamily="34" charset="77"/>
              </a:rPr>
              <a:t>“Reverse engineering, also called back engineering, is the process by which a man-made object is deconstructed to reveal its designs, architecture, or to extract knowledge from the object; similar to scientific research, the only difference being that scientific research is about a natural phenomenon.”</a:t>
            </a:r>
          </a:p>
          <a:p>
            <a:pPr marL="0" indent="0">
              <a:buNone/>
            </a:pPr>
            <a:r>
              <a:rPr lang="en-US" sz="2600" dirty="0">
                <a:latin typeface="Gill Sans MT" panose="020B0502020104020203" pitchFamily="34" charset="77"/>
              </a:rPr>
              <a:t>- </a:t>
            </a:r>
            <a:r>
              <a:rPr lang="en-US" sz="2600" dirty="0">
                <a:latin typeface="Gill Sans MT" panose="020B0502020104020203" pitchFamily="34" charset="77"/>
                <a:hlinkClick r:id="rId3"/>
              </a:rPr>
              <a:t>Reverse Engineering Wikipedia Post</a:t>
            </a:r>
            <a:endParaRPr lang="en-US" sz="2600" dirty="0">
              <a:latin typeface="Gill Sans MT" panose="020B0502020104020203" pitchFamily="34" charset="77"/>
            </a:endParaRPr>
          </a:p>
        </p:txBody>
      </p:sp>
    </p:spTree>
    <p:extLst>
      <p:ext uri="{BB962C8B-B14F-4D97-AF65-F5344CB8AC3E}">
        <p14:creationId xmlns:p14="http://schemas.microsoft.com/office/powerpoint/2010/main" val="345277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DA7D-6C7E-B648-AE00-F9130B6A0EA7}"/>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452DFC58-5BEC-A74D-A8D7-A8759FA9F7C1}"/>
              </a:ext>
            </a:extLst>
          </p:cNvPr>
          <p:cNvSpPr>
            <a:spLocks noGrp="1"/>
          </p:cNvSpPr>
          <p:nvPr>
            <p:ph idx="1"/>
          </p:nvPr>
        </p:nvSpPr>
        <p:spPr/>
        <p:txBody>
          <a:bodyPr>
            <a:normAutofit fontScale="92500" lnSpcReduction="20000"/>
          </a:bodyPr>
          <a:lstStyle/>
          <a:p>
            <a:pPr marL="0" indent="0" algn="ctr">
              <a:buNone/>
            </a:pPr>
            <a:r>
              <a:rPr lang="en-US" sz="3600" dirty="0">
                <a:latin typeface="Gill Sans MT" panose="020B0502020104020203" pitchFamily="34" charset="77"/>
              </a:rPr>
              <a:t>Jean-Marcel Belmont</a:t>
            </a:r>
          </a:p>
          <a:p>
            <a:pPr marL="0" indent="0" algn="ctr">
              <a:buNone/>
            </a:pPr>
            <a:r>
              <a:rPr lang="en-US" sz="3600" dirty="0">
                <a:latin typeface="Gill Sans MT" panose="020B0502020104020203" pitchFamily="34" charset="77"/>
              </a:rPr>
              <a:t>@jbelmont80</a:t>
            </a:r>
          </a:p>
          <a:p>
            <a:pPr marL="0" indent="0" algn="ctr">
              <a:buNone/>
            </a:pPr>
            <a:endParaRPr lang="en-US" sz="3600" dirty="0">
              <a:latin typeface="Gill Sans MT" panose="020B0502020104020203" pitchFamily="34" charset="77"/>
            </a:endParaRPr>
          </a:p>
          <a:p>
            <a:pPr marL="0" indent="0" algn="ctr">
              <a:buNone/>
            </a:pPr>
            <a:r>
              <a:rPr lang="en-US" sz="3600" dirty="0">
                <a:latin typeface="Gill Sans MT" panose="020B0502020104020203" pitchFamily="34" charset="77"/>
              </a:rPr>
              <a:t>Software Engineer</a:t>
            </a:r>
          </a:p>
          <a:p>
            <a:pPr marL="0" indent="0" algn="ctr">
              <a:buNone/>
            </a:pPr>
            <a:r>
              <a:rPr lang="en-US" sz="3600" dirty="0" err="1">
                <a:latin typeface="Gill Sans MT" panose="020B0502020104020203" pitchFamily="34" charset="77"/>
              </a:rPr>
              <a:t>FoodLogiQ</a:t>
            </a:r>
            <a:endParaRPr lang="en-US" sz="3600" dirty="0">
              <a:latin typeface="Gill Sans MT" panose="020B0502020104020203" pitchFamily="34" charset="77"/>
            </a:endParaRPr>
          </a:p>
          <a:p>
            <a:pPr marL="0" indent="0" algn="ctr">
              <a:buNone/>
            </a:pPr>
            <a:endParaRPr lang="en-US" sz="3600" dirty="0">
              <a:latin typeface="Gill Sans MT" panose="020B0502020104020203" pitchFamily="34" charset="77"/>
            </a:endParaRPr>
          </a:p>
          <a:p>
            <a:pPr marL="0" indent="0" algn="ctr">
              <a:buNone/>
            </a:pPr>
            <a:r>
              <a:rPr lang="en-US" sz="3600" dirty="0">
                <a:latin typeface="Gill Sans MT" panose="020B0502020104020203" pitchFamily="34" charset="77"/>
              </a:rPr>
              <a:t>Code can and slides can be found at:</a:t>
            </a:r>
          </a:p>
          <a:p>
            <a:pPr marL="0" indent="0" algn="ctr">
              <a:buNone/>
            </a:pPr>
            <a:r>
              <a:rPr lang="en-US" sz="3600" dirty="0">
                <a:latin typeface="Gill Sans MT" panose="020B0502020104020203" pitchFamily="34" charset="77"/>
              </a:rPr>
              <a:t>https://</a:t>
            </a:r>
            <a:r>
              <a:rPr lang="en-US" sz="3600" dirty="0" err="1">
                <a:latin typeface="Gill Sans MT" panose="020B0502020104020203" pitchFamily="34" charset="77"/>
              </a:rPr>
              <a:t>github.com</a:t>
            </a:r>
            <a:r>
              <a:rPr lang="en-US" sz="3600" dirty="0">
                <a:latin typeface="Gill Sans MT" panose="020B0502020104020203" pitchFamily="34" charset="77"/>
              </a:rPr>
              <a:t>/</a:t>
            </a:r>
            <a:r>
              <a:rPr lang="en-US" sz="3600" dirty="0" err="1">
                <a:latin typeface="Gill Sans MT" panose="020B0502020104020203" pitchFamily="34" charset="77"/>
              </a:rPr>
              <a:t>jbelmont</a:t>
            </a:r>
            <a:r>
              <a:rPr lang="en-US" sz="3600" dirty="0">
                <a:latin typeface="Gill Sans MT" panose="020B0502020104020203" pitchFamily="34" charset="77"/>
              </a:rPr>
              <a:t>/triangle-</a:t>
            </a:r>
            <a:r>
              <a:rPr lang="en-US" sz="3600" dirty="0" err="1">
                <a:latin typeface="Gill Sans MT" panose="020B0502020104020203" pitchFamily="34" charset="77"/>
              </a:rPr>
              <a:t>devops</a:t>
            </a:r>
            <a:r>
              <a:rPr lang="en-US" sz="3600" dirty="0">
                <a:latin typeface="Gill Sans MT" panose="020B0502020104020203" pitchFamily="34" charset="77"/>
              </a:rPr>
              <a:t>-ignite-talk-reverse-engineering</a:t>
            </a:r>
          </a:p>
          <a:p>
            <a:pPr marL="0" indent="0" algn="ctr">
              <a:buNone/>
            </a:pPr>
            <a:endParaRPr lang="en-US" sz="3600" dirty="0">
              <a:latin typeface="Gill Sans MT" panose="020B0502020104020203" pitchFamily="34" charset="77"/>
            </a:endParaRPr>
          </a:p>
        </p:txBody>
      </p:sp>
    </p:spTree>
    <p:extLst>
      <p:ext uri="{BB962C8B-B14F-4D97-AF65-F5344CB8AC3E}">
        <p14:creationId xmlns:p14="http://schemas.microsoft.com/office/powerpoint/2010/main" val="3068683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3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Shape 29">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indoor, table, object&#10;&#10;Description automatically generated">
            <a:extLst>
              <a:ext uri="{FF2B5EF4-FFF2-40B4-BE49-F238E27FC236}">
                <a16:creationId xmlns:a16="http://schemas.microsoft.com/office/drawing/2014/main" id="{48E9FB60-5124-8944-815D-7953F73C375B}"/>
              </a:ext>
            </a:extLst>
          </p:cNvPr>
          <p:cNvPicPr>
            <a:picLocks noGrp="1" noChangeAspect="1"/>
          </p:cNvPicPr>
          <p:nvPr>
            <p:ph idx="1"/>
          </p:nvPr>
        </p:nvPicPr>
        <p:blipFill rotWithShape="1">
          <a:blip r:embed="rId4"/>
          <a:srcRect r="2921"/>
          <a:stretch/>
        </p:blipFill>
        <p:spPr>
          <a:xfrm>
            <a:off x="3236181" y="1578640"/>
            <a:ext cx="5462546" cy="3744451"/>
          </a:xfrm>
          <a:prstGeom prst="rect">
            <a:avLst/>
          </a:prstGeom>
        </p:spPr>
      </p:pic>
    </p:spTree>
    <p:extLst>
      <p:ext uri="{BB962C8B-B14F-4D97-AF65-F5344CB8AC3E}">
        <p14:creationId xmlns:p14="http://schemas.microsoft.com/office/powerpoint/2010/main" val="36488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E8054F-0377-7A4B-A4C1-B2BC18AFFED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dirty="0">
                <a:solidFill>
                  <a:srgbClr val="FFFFFF"/>
                </a:solidFill>
              </a:rPr>
              <a:t>C Hello World Example</a:t>
            </a:r>
            <a:endParaRPr lang="en-US" sz="5000" kern="1200" dirty="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 screen with text&#10;&#10;Description automatically generated">
            <a:extLst>
              <a:ext uri="{FF2B5EF4-FFF2-40B4-BE49-F238E27FC236}">
                <a16:creationId xmlns:a16="http://schemas.microsoft.com/office/drawing/2014/main" id="{C56BE18A-6A2A-7C41-801C-06BB5DA21C31}"/>
              </a:ext>
            </a:extLst>
          </p:cNvPr>
          <p:cNvPicPr>
            <a:picLocks noGrp="1" noChangeAspect="1"/>
          </p:cNvPicPr>
          <p:nvPr>
            <p:ph idx="1"/>
          </p:nvPr>
        </p:nvPicPr>
        <p:blipFill>
          <a:blip r:embed="rId3"/>
          <a:stretch>
            <a:fillRect/>
          </a:stretch>
        </p:blipFill>
        <p:spPr>
          <a:xfrm>
            <a:off x="398042" y="2509911"/>
            <a:ext cx="11340816" cy="3997637"/>
          </a:xfrm>
          <a:prstGeom prst="rect">
            <a:avLst/>
          </a:prstGeom>
        </p:spPr>
      </p:pic>
    </p:spTree>
    <p:extLst>
      <p:ext uri="{BB962C8B-B14F-4D97-AF65-F5344CB8AC3E}">
        <p14:creationId xmlns:p14="http://schemas.microsoft.com/office/powerpoint/2010/main" val="293947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C989CE-AB03-5F4B-8017-A5BA4BCCF24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dirty="0">
                <a:solidFill>
                  <a:srgbClr val="FFFFFF"/>
                </a:solidFill>
                <a:latin typeface="+mj-lt"/>
                <a:ea typeface="+mj-ea"/>
                <a:cs typeface="+mj-cs"/>
              </a:rPr>
              <a:t>Basic Unix Tools for Reverse Engineering</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A screenshot of a cell phone screen with text&#10;&#10;Description automatically generated">
            <a:extLst>
              <a:ext uri="{FF2B5EF4-FFF2-40B4-BE49-F238E27FC236}">
                <a16:creationId xmlns:a16="http://schemas.microsoft.com/office/drawing/2014/main" id="{60F49FE9-44D9-3443-BFBC-1EDA757B9098}"/>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8086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3C8F-5927-8143-A662-F85E50858A26}"/>
              </a:ext>
            </a:extLst>
          </p:cNvPr>
          <p:cNvSpPr>
            <a:spLocks noGrp="1"/>
          </p:cNvSpPr>
          <p:nvPr>
            <p:ph type="title"/>
          </p:nvPr>
        </p:nvSpPr>
        <p:spPr>
          <a:xfrm>
            <a:off x="838200" y="0"/>
            <a:ext cx="10515600" cy="1325563"/>
          </a:xfrm>
        </p:spPr>
        <p:txBody>
          <a:bodyPr/>
          <a:lstStyle/>
          <a:p>
            <a:pPr algn="ctr"/>
            <a:r>
              <a:rPr lang="en-US" dirty="0"/>
              <a:t>Real World Hacking Tools</a:t>
            </a:r>
          </a:p>
        </p:txBody>
      </p:sp>
      <p:pic>
        <p:nvPicPr>
          <p:cNvPr id="5" name="Content Placeholder 4">
            <a:extLst>
              <a:ext uri="{FF2B5EF4-FFF2-40B4-BE49-F238E27FC236}">
                <a16:creationId xmlns:a16="http://schemas.microsoft.com/office/drawing/2014/main" id="{DEEE7262-0602-FF41-824E-47E9D295B73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38200" y="1544061"/>
            <a:ext cx="10515600" cy="2350211"/>
          </a:xfrm>
        </p:spPr>
      </p:pic>
      <p:pic>
        <p:nvPicPr>
          <p:cNvPr id="7" name="Picture 6" descr="A person with collar shirt&#10;&#10;Description automatically generated">
            <a:extLst>
              <a:ext uri="{FF2B5EF4-FFF2-40B4-BE49-F238E27FC236}">
                <a16:creationId xmlns:a16="http://schemas.microsoft.com/office/drawing/2014/main" id="{AD16F82C-155E-3B46-A26F-8705842B3725}"/>
              </a:ext>
            </a:extLst>
          </p:cNvPr>
          <p:cNvPicPr>
            <a:picLocks noChangeAspect="1"/>
          </p:cNvPicPr>
          <p:nvPr/>
        </p:nvPicPr>
        <p:blipFill>
          <a:blip r:embed="rId5"/>
          <a:stretch>
            <a:fillRect/>
          </a:stretch>
        </p:blipFill>
        <p:spPr>
          <a:xfrm>
            <a:off x="3470274" y="3972947"/>
            <a:ext cx="4757327" cy="2681983"/>
          </a:xfrm>
          <a:prstGeom prst="rect">
            <a:avLst/>
          </a:prstGeom>
        </p:spPr>
      </p:pic>
    </p:spTree>
    <p:extLst>
      <p:ext uri="{BB962C8B-B14F-4D97-AF65-F5344CB8AC3E}">
        <p14:creationId xmlns:p14="http://schemas.microsoft.com/office/powerpoint/2010/main" val="394209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69505-8DB6-C744-A353-49B8C50A888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Using radare2 tools such as (rabin2) to inspect binary executable</a:t>
            </a:r>
          </a:p>
        </p:txBody>
      </p:sp>
      <p:pic>
        <p:nvPicPr>
          <p:cNvPr id="13" name="Content Placeholder 12" descr="A screenshot of a cell phone&#10;&#10;Description automatically generated">
            <a:extLst>
              <a:ext uri="{FF2B5EF4-FFF2-40B4-BE49-F238E27FC236}">
                <a16:creationId xmlns:a16="http://schemas.microsoft.com/office/drawing/2014/main" id="{0869C5B0-1C60-C842-8FC2-BBA570FF67B5}"/>
              </a:ext>
            </a:extLst>
          </p:cNvPr>
          <p:cNvPicPr>
            <a:picLocks noGrp="1" noChangeAspect="1"/>
          </p:cNvPicPr>
          <p:nvPr>
            <p:ph idx="1"/>
          </p:nvPr>
        </p:nvPicPr>
        <p:blipFill>
          <a:blip r:embed="rId3"/>
          <a:stretch>
            <a:fillRect/>
          </a:stretch>
        </p:blipFill>
        <p:spPr>
          <a:xfrm>
            <a:off x="5241472" y="311449"/>
            <a:ext cx="6429376" cy="4987925"/>
          </a:xfrm>
          <a:prstGeom prst="rect">
            <a:avLst/>
          </a:prstGeom>
        </p:spPr>
      </p:pic>
      <p:pic>
        <p:nvPicPr>
          <p:cNvPr id="17" name="Picture 16" descr="A picture containing monitor, television, screen&#10;&#10;Description automatically generated">
            <a:extLst>
              <a:ext uri="{FF2B5EF4-FFF2-40B4-BE49-F238E27FC236}">
                <a16:creationId xmlns:a16="http://schemas.microsoft.com/office/drawing/2014/main" id="{F7F29152-301B-0F4F-8287-9278C4655E56}"/>
              </a:ext>
            </a:extLst>
          </p:cNvPr>
          <p:cNvPicPr>
            <a:picLocks noChangeAspect="1"/>
          </p:cNvPicPr>
          <p:nvPr/>
        </p:nvPicPr>
        <p:blipFill>
          <a:blip r:embed="rId4"/>
          <a:stretch>
            <a:fillRect/>
          </a:stretch>
        </p:blipFill>
        <p:spPr>
          <a:xfrm>
            <a:off x="5241472" y="5705475"/>
            <a:ext cx="6429376" cy="727075"/>
          </a:xfrm>
          <a:prstGeom prst="rect">
            <a:avLst/>
          </a:prstGeom>
        </p:spPr>
      </p:pic>
    </p:spTree>
    <p:extLst>
      <p:ext uri="{BB962C8B-B14F-4D97-AF65-F5344CB8AC3E}">
        <p14:creationId xmlns:p14="http://schemas.microsoft.com/office/powerpoint/2010/main" val="30468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CB12-C808-E140-975F-C1CAAC717741}"/>
              </a:ext>
            </a:extLst>
          </p:cNvPr>
          <p:cNvSpPr>
            <a:spLocks noGrp="1"/>
          </p:cNvSpPr>
          <p:nvPr>
            <p:ph type="title"/>
          </p:nvPr>
        </p:nvSpPr>
        <p:spPr>
          <a:xfrm>
            <a:off x="870204" y="606564"/>
            <a:ext cx="10451592" cy="1325563"/>
          </a:xfrm>
        </p:spPr>
        <p:txBody>
          <a:bodyPr vert="horz" lIns="91440" tIns="45720" rIns="91440" bIns="45720" rtlCol="0" anchor="ctr">
            <a:normAutofit/>
          </a:bodyPr>
          <a:lstStyle/>
          <a:p>
            <a:pPr algn="ctr"/>
            <a:r>
              <a:rPr lang="en-US" sz="3200" kern="1200" dirty="0">
                <a:latin typeface="+mj-lt"/>
                <a:ea typeface="+mj-ea"/>
                <a:cs typeface="+mj-cs"/>
              </a:rPr>
              <a:t>Golang Program implementing Hamming Distance Algorithm</a:t>
            </a:r>
          </a:p>
        </p:txBody>
      </p:sp>
      <p:sp>
        <p:nvSpPr>
          <p:cNvPr id="20" name="Rectangle 1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26E76E4D-C7AF-9E43-AB7F-DC5EDE978E0B}"/>
              </a:ext>
            </a:extLst>
          </p:cNvPr>
          <p:cNvPicPr>
            <a:picLocks noGrp="1" noChangeAspect="1"/>
          </p:cNvPicPr>
          <p:nvPr>
            <p:ph idx="1"/>
          </p:nvPr>
        </p:nvPicPr>
        <p:blipFill>
          <a:blip r:embed="rId3"/>
          <a:stretch>
            <a:fillRect/>
          </a:stretch>
        </p:blipFill>
        <p:spPr>
          <a:xfrm>
            <a:off x="6718300" y="2435225"/>
            <a:ext cx="4429125" cy="351472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27D9894-60A6-6D45-9C27-182D78CC675B}"/>
              </a:ext>
            </a:extLst>
          </p:cNvPr>
          <p:cNvPicPr>
            <a:picLocks noChangeAspect="1"/>
          </p:cNvPicPr>
          <p:nvPr/>
        </p:nvPicPr>
        <p:blipFill>
          <a:blip r:embed="rId4"/>
          <a:stretch>
            <a:fillRect/>
          </a:stretch>
        </p:blipFill>
        <p:spPr>
          <a:xfrm>
            <a:off x="1041400" y="2435225"/>
            <a:ext cx="5594350" cy="3514725"/>
          </a:xfrm>
          <a:prstGeom prst="rect">
            <a:avLst/>
          </a:prstGeom>
        </p:spPr>
      </p:pic>
    </p:spTree>
    <p:extLst>
      <p:ext uri="{BB962C8B-B14F-4D97-AF65-F5344CB8AC3E}">
        <p14:creationId xmlns:p14="http://schemas.microsoft.com/office/powerpoint/2010/main" val="359778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CA71D-C9F5-EE4C-BAA9-65EE8986097F}"/>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Loading Binary Executable into Radare</a:t>
            </a:r>
          </a:p>
        </p:txBody>
      </p:sp>
      <p:pic>
        <p:nvPicPr>
          <p:cNvPr id="5" name="Content Placeholder 4" descr="A close up of text on a black background&#10;&#10;Description automatically generated">
            <a:extLst>
              <a:ext uri="{FF2B5EF4-FFF2-40B4-BE49-F238E27FC236}">
                <a16:creationId xmlns:a16="http://schemas.microsoft.com/office/drawing/2014/main" id="{2F8C4224-8A38-D447-B22C-13C6E64E462D}"/>
              </a:ext>
            </a:extLst>
          </p:cNvPr>
          <p:cNvPicPr>
            <a:picLocks noGrp="1" noChangeAspect="1"/>
          </p:cNvPicPr>
          <p:nvPr>
            <p:ph idx="1"/>
          </p:nvPr>
        </p:nvPicPr>
        <p:blipFill>
          <a:blip r:embed="rId3"/>
          <a:stretch>
            <a:fillRect/>
          </a:stretch>
        </p:blipFill>
        <p:spPr>
          <a:xfrm>
            <a:off x="541642" y="307731"/>
            <a:ext cx="5012712" cy="3997637"/>
          </a:xfrm>
          <a:prstGeom prst="rect">
            <a:avLst/>
          </a:prstGeom>
        </p:spPr>
      </p:pic>
      <p:pic>
        <p:nvPicPr>
          <p:cNvPr id="7" name="Picture 6" descr="A screen shot of a social media post&#10;&#10;Description automatically generated">
            <a:extLst>
              <a:ext uri="{FF2B5EF4-FFF2-40B4-BE49-F238E27FC236}">
                <a16:creationId xmlns:a16="http://schemas.microsoft.com/office/drawing/2014/main" id="{692ED402-786C-5B46-B538-45A95BB59294}"/>
              </a:ext>
            </a:extLst>
          </p:cNvPr>
          <p:cNvPicPr>
            <a:picLocks noChangeAspect="1"/>
          </p:cNvPicPr>
          <p:nvPr/>
        </p:nvPicPr>
        <p:blipFill>
          <a:blip r:embed="rId4"/>
          <a:stretch>
            <a:fillRect/>
          </a:stretch>
        </p:blipFill>
        <p:spPr>
          <a:xfrm>
            <a:off x="6416043" y="1344944"/>
            <a:ext cx="5455917" cy="1923210"/>
          </a:xfrm>
          <a:prstGeom prst="rect">
            <a:avLst/>
          </a:prstGeom>
        </p:spPr>
      </p:pic>
      <p:cxnSp>
        <p:nvCxnSpPr>
          <p:cNvPr id="19"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0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950</Words>
  <Application>Microsoft Macintosh PowerPoint</Application>
  <PresentationFormat>Widescreen</PresentationFormat>
  <Paragraphs>101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Gill Sans MT</vt:lpstr>
      <vt:lpstr>Office Theme</vt:lpstr>
      <vt:lpstr>Reverse Engineering tools a DevOps Engineer can use</vt:lpstr>
      <vt:lpstr>What is Reverse Engineering?</vt:lpstr>
      <vt:lpstr>PowerPoint Presentation</vt:lpstr>
      <vt:lpstr>C Hello World Example</vt:lpstr>
      <vt:lpstr>Basic Unix Tools for Reverse Engineering</vt:lpstr>
      <vt:lpstr>Real World Hacking Tools</vt:lpstr>
      <vt:lpstr>Using radare2 tools such as (rabin2) to inspect binary executable</vt:lpstr>
      <vt:lpstr>Golang Program implementing Hamming Distance Algorithm</vt:lpstr>
      <vt:lpstr>Loading Binary Executable into Radare</vt:lpstr>
      <vt:lpstr>Analyzing binary with radare shell commands</vt:lpstr>
      <vt:lpstr>Continued Radare2 Binary Analysis</vt:lpstr>
      <vt:lpstr>Debugger Land</vt:lpstr>
      <vt:lpstr>Sieve of Eratosthenes Algorithm</vt:lpstr>
      <vt:lpstr>Setting breakpoints and evaluating stack frame variables with lldb debugger</vt:lpstr>
      <vt:lpstr>Stepping into functions, looking at stack frame information and help information with lldb.</vt:lpstr>
      <vt:lpstr>Using Reverse Engineering Ghidra tool by NSA</vt:lpstr>
      <vt:lpstr>Setup Ghidra on local machine and setup new project</vt:lpstr>
      <vt:lpstr>Importing binary executable and doing analysis with Ghidra</vt:lpstr>
      <vt:lpstr>Running analysis with Ghidra (CodeBrowser)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Reverse Engineering tools a DevOps Engineer can use</dc:title>
  <dc:creator>Marcel Belmont</dc:creator>
  <cp:lastModifiedBy>Marcel Belmont</cp:lastModifiedBy>
  <cp:revision>2</cp:revision>
  <dcterms:created xsi:type="dcterms:W3CDTF">2019-09-14T00:01:44Z</dcterms:created>
  <dcterms:modified xsi:type="dcterms:W3CDTF">2019-09-14T00:09:40Z</dcterms:modified>
</cp:coreProperties>
</file>